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81" r:id="rId2"/>
    <p:sldId id="318" r:id="rId3"/>
    <p:sldId id="308" r:id="rId4"/>
    <p:sldId id="320" r:id="rId5"/>
    <p:sldId id="292" r:id="rId6"/>
    <p:sldId id="283" r:id="rId7"/>
    <p:sldId id="280" r:id="rId8"/>
    <p:sldId id="321" r:id="rId9"/>
    <p:sldId id="322" r:id="rId10"/>
    <p:sldId id="325" r:id="rId11"/>
    <p:sldId id="368" r:id="rId12"/>
    <p:sldId id="287" r:id="rId13"/>
    <p:sldId id="288" r:id="rId14"/>
    <p:sldId id="284" r:id="rId15"/>
    <p:sldId id="327" r:id="rId16"/>
    <p:sldId id="324" r:id="rId17"/>
    <p:sldId id="380" r:id="rId18"/>
    <p:sldId id="279" r:id="rId19"/>
    <p:sldId id="278" r:id="rId20"/>
    <p:sldId id="369" r:id="rId21"/>
    <p:sldId id="326" r:id="rId22"/>
    <p:sldId id="258" r:id="rId23"/>
    <p:sldId id="317" r:id="rId24"/>
    <p:sldId id="379" r:id="rId25"/>
    <p:sldId id="329" r:id="rId26"/>
    <p:sldId id="328" r:id="rId27"/>
    <p:sldId id="375" r:id="rId28"/>
    <p:sldId id="376" r:id="rId29"/>
    <p:sldId id="377" r:id="rId30"/>
    <p:sldId id="378" r:id="rId31"/>
    <p:sldId id="374" r:id="rId32"/>
    <p:sldId id="297" r:id="rId33"/>
    <p:sldId id="294" r:id="rId34"/>
    <p:sldId id="332" r:id="rId35"/>
    <p:sldId id="333" r:id="rId36"/>
    <p:sldId id="271" r:id="rId37"/>
    <p:sldId id="335" r:id="rId38"/>
    <p:sldId id="337" r:id="rId39"/>
    <p:sldId id="266" r:id="rId40"/>
    <p:sldId id="338" r:id="rId41"/>
    <p:sldId id="273" r:id="rId42"/>
    <p:sldId id="339" r:id="rId43"/>
    <p:sldId id="262" r:id="rId44"/>
    <p:sldId id="276" r:id="rId45"/>
    <p:sldId id="367" r:id="rId46"/>
    <p:sldId id="305" r:id="rId47"/>
    <p:sldId id="306" r:id="rId48"/>
    <p:sldId id="310" r:id="rId49"/>
    <p:sldId id="311" r:id="rId50"/>
    <p:sldId id="342" r:id="rId51"/>
    <p:sldId id="343" r:id="rId52"/>
    <p:sldId id="344" r:id="rId53"/>
    <p:sldId id="345" r:id="rId54"/>
    <p:sldId id="346" r:id="rId55"/>
    <p:sldId id="347" r:id="rId56"/>
    <p:sldId id="349" r:id="rId57"/>
    <p:sldId id="350" r:id="rId58"/>
    <p:sldId id="351" r:id="rId59"/>
    <p:sldId id="352" r:id="rId60"/>
    <p:sldId id="353" r:id="rId61"/>
    <p:sldId id="381" r:id="rId62"/>
    <p:sldId id="277" r:id="rId63"/>
    <p:sldId id="303" r:id="rId64"/>
    <p:sldId id="315" r:id="rId65"/>
    <p:sldId id="354" r:id="rId66"/>
    <p:sldId id="357" r:id="rId67"/>
    <p:sldId id="358" r:id="rId68"/>
    <p:sldId id="359" r:id="rId69"/>
    <p:sldId id="360" r:id="rId70"/>
    <p:sldId id="361" r:id="rId71"/>
    <p:sldId id="366" r:id="rId72"/>
    <p:sldId id="365" r:id="rId73"/>
    <p:sldId id="363" r:id="rId74"/>
    <p:sldId id="364" r:id="rId75"/>
    <p:sldId id="299" r:id="rId76"/>
    <p:sldId id="323" r:id="rId77"/>
    <p:sldId id="370" r:id="rId78"/>
    <p:sldId id="372" r:id="rId79"/>
    <p:sldId id="373" r:id="rId80"/>
    <p:sldId id="316" r:id="rId81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14" autoAdjust="0"/>
  </p:normalViewPr>
  <p:slideViewPr>
    <p:cSldViewPr snapToObjects="1">
      <p:cViewPr varScale="1">
        <p:scale>
          <a:sx n="88" d="100"/>
          <a:sy n="88" d="100"/>
        </p:scale>
        <p:origin x="-10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160"/>
        <p:guide pos="288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EB916-337B-47FE-BD54-1335D95D2311}" type="datetimeFigureOut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5278A-A0C6-4CE4-A64E-FA49AB5B75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457200" indent="-457200" algn="l">
              <a:buClr>
                <a:schemeClr val="accent1">
                  <a:lumMod val="75000"/>
                </a:schemeClr>
              </a:buClr>
              <a:buFont typeface="+mj-lt"/>
              <a:buAutoNum type="arabicPeriod"/>
              <a:defRPr sz="2000" baseline="0">
                <a:solidFill>
                  <a:schemeClr val="tx1"/>
                </a:solidFill>
              </a:defRPr>
            </a:lvl1pPr>
            <a:lvl2pPr marL="914400" indent="-457200" algn="l">
              <a:buClr>
                <a:schemeClr val="accent1">
                  <a:lumMod val="75000"/>
                </a:schemeClr>
              </a:buClr>
              <a:buFont typeface="+mj-lt"/>
              <a:buAutoNum type="alphaLcParenR"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xmlns="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8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Deep Dive into the Internals</a:t>
            </a:r>
            <a:b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 a SELECT Statement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Library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156" y="1371600"/>
            <a:ext cx="1714500" cy="1151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Generate </a:t>
            </a:r>
            <a:r>
              <a:rPr lang="en-US" sz="1600" dirty="0" smtClean="0">
                <a:solidFill>
                  <a:schemeClr val="tx1"/>
                </a:solidFill>
                <a:cs typeface="Courier New" pitchFamily="49" charset="0"/>
              </a:rPr>
              <a:t>SQLHASH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cs typeface="Courier New" pitchFamily="49" charset="0"/>
              </a:rPr>
              <a:t>(eef41818)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cs typeface="Courier New" pitchFamily="49" charset="0"/>
              </a:rPr>
              <a:t>(4008974360)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485106" y="2963274"/>
            <a:ext cx="2160270" cy="1747460"/>
            <a:chOff x="1485106" y="2963274"/>
            <a:chExt cx="2160270" cy="1747460"/>
          </a:xfrm>
        </p:grpSpPr>
        <p:sp>
          <p:nvSpPr>
            <p:cNvPr id="6" name="Flowchart: Decision 5"/>
            <p:cNvSpPr/>
            <p:nvPr/>
          </p:nvSpPr>
          <p:spPr>
            <a:xfrm>
              <a:off x="1485106" y="2963274"/>
              <a:ext cx="1752600" cy="1447800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Is </a:t>
              </a:r>
              <a:r>
                <a:rPr lang="en-US" sz="14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SQLHASH</a:t>
              </a:r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 in Lib Cache?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18656" y="3267280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0612" y="4372180"/>
              <a:ext cx="45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</p:grpSp>
      <p:cxnSp>
        <p:nvCxnSpPr>
          <p:cNvPr id="10" name="Shape 9"/>
          <p:cNvCxnSpPr>
            <a:stCxn id="6" idx="2"/>
            <a:endCxn id="12" idx="1"/>
          </p:cNvCxnSpPr>
          <p:nvPr/>
        </p:nvCxnSpPr>
        <p:spPr>
          <a:xfrm rot="16200000" flipH="1">
            <a:off x="2512560" y="4259920"/>
            <a:ext cx="1000712" cy="1303020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4426" y="5030786"/>
            <a:ext cx="1600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Add SQLHASH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to Hash Table</a:t>
            </a:r>
          </a:p>
        </p:txBody>
      </p:sp>
      <p:cxnSp>
        <p:nvCxnSpPr>
          <p:cNvPr id="28" name="Straight Arrow Connector 27"/>
          <p:cNvCxnSpPr>
            <a:stCxn id="5" idx="2"/>
            <a:endCxn id="6" idx="0"/>
          </p:cNvCxnSpPr>
          <p:nvPr/>
        </p:nvCxnSpPr>
        <p:spPr>
          <a:xfrm rot="5400000">
            <a:off x="2141245" y="2743112"/>
            <a:ext cx="440323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515507" y="1628980"/>
            <a:ext cx="2743200" cy="3420308"/>
            <a:chOff x="3792401" y="1627394"/>
            <a:chExt cx="2743200" cy="3420308"/>
          </a:xfrm>
        </p:grpSpPr>
        <p:sp>
          <p:nvSpPr>
            <p:cNvPr id="16" name="TextBox 15"/>
            <p:cNvSpPr txBox="1"/>
            <p:nvPr/>
          </p:nvSpPr>
          <p:spPr>
            <a:xfrm>
              <a:off x="5451202" y="4709148"/>
              <a:ext cx="1084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Parse</a:t>
              </a:r>
              <a:endParaRPr lang="en-US" sz="16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792401" y="1627394"/>
              <a:ext cx="2743200" cy="3081754"/>
              <a:chOff x="3792401" y="1627394"/>
              <a:chExt cx="2743200" cy="30817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792401" y="1627394"/>
                <a:ext cx="2743200" cy="3081754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/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097200" y="18347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Query Data Dictionary Objects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97200" y="27491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Validate Privileges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97201" y="3684794"/>
                <a:ext cx="2116000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Optimizer Calculations</a:t>
                </a:r>
              </a:p>
            </p:txBody>
          </p:sp>
          <p:cxnSp>
            <p:nvCxnSpPr>
              <p:cNvPr id="33" name="Straight Arrow Connector 32"/>
              <p:cNvCxnSpPr>
                <a:stCxn id="17" idx="2"/>
                <a:endCxn id="21" idx="0"/>
              </p:cNvCxnSpPr>
              <p:nvPr/>
            </p:nvCxnSpPr>
            <p:spPr>
              <a:xfrm rot="5400000">
                <a:off x="5040901" y="2634871"/>
                <a:ext cx="2286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1" idx="2"/>
                <a:endCxn id="22" idx="0"/>
              </p:cNvCxnSpPr>
              <p:nvPr/>
            </p:nvCxnSpPr>
            <p:spPr>
              <a:xfrm rot="5400000">
                <a:off x="5030290" y="3559882"/>
                <a:ext cx="249823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hape 39"/>
          <p:cNvCxnSpPr>
            <a:endCxn id="12" idx="3"/>
          </p:cNvCxnSpPr>
          <p:nvPr/>
        </p:nvCxnSpPr>
        <p:spPr>
          <a:xfrm rot="5400000">
            <a:off x="5051664" y="4585143"/>
            <a:ext cx="1039606" cy="61368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6" idx="3"/>
            <a:endCxn id="17" idx="1"/>
          </p:cNvCxnSpPr>
          <p:nvPr/>
        </p:nvCxnSpPr>
        <p:spPr>
          <a:xfrm flipV="1">
            <a:off x="3237706" y="2179257"/>
            <a:ext cx="1582600" cy="150791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Cache Hash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Library Cache is in shared pool – shared by every session</a:t>
            </a:r>
          </a:p>
          <a:p>
            <a:endParaRPr lang="en-US" sz="1000" dirty="0" smtClean="0"/>
          </a:p>
          <a:p>
            <a:r>
              <a:rPr lang="en-US" dirty="0" smtClean="0"/>
              <a:t>Latch – Serialization mechanism used to protect access to a memory structure (hash buckets)</a:t>
            </a:r>
          </a:p>
          <a:p>
            <a:endParaRPr lang="en-US" sz="1000" dirty="0" smtClean="0"/>
          </a:p>
          <a:p>
            <a:r>
              <a:rPr lang="en-US" dirty="0" err="1" smtClean="0"/>
              <a:t>Mutex</a:t>
            </a:r>
            <a:r>
              <a:rPr lang="en-US" dirty="0" smtClean="0"/>
              <a:t> – Serialization mechanism usually used to protect in-memory structures (similar to latch but smaller code path)</a:t>
            </a:r>
          </a:p>
          <a:p>
            <a:endParaRPr lang="en-US" sz="1000" dirty="0" smtClean="0"/>
          </a:p>
          <a:p>
            <a:r>
              <a:rPr lang="en-US" dirty="0" smtClean="0"/>
              <a:t>Hash Bucket – Location in hash table as starting point of a linked list of items (Library Objects)</a:t>
            </a:r>
          </a:p>
          <a:p>
            <a:endParaRPr lang="en-US" sz="1000" dirty="0" smtClean="0"/>
          </a:p>
          <a:p>
            <a:r>
              <a:rPr lang="en-US" dirty="0" smtClean="0"/>
              <a:t>Library Object – </a:t>
            </a:r>
            <a:r>
              <a:rPr lang="en-US" dirty="0" smtClean="0"/>
              <a:t>Holds the information about the text and </a:t>
            </a:r>
            <a:r>
              <a:rPr lang="en-US" smtClean="0"/>
              <a:t>execution plan of </a:t>
            </a:r>
            <a:r>
              <a:rPr lang="en-US" dirty="0" smtClean="0"/>
              <a:t>SQL statements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Cache Architecture -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131,072 hash buckets protected by 67 latches</a:t>
            </a:r>
          </a:p>
          <a:p>
            <a:r>
              <a:rPr lang="en-US" dirty="0" smtClean="0"/>
              <a:t>1956 hash buckets per latch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05685" y="3962400"/>
            <a:ext cx="1284514" cy="3810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925293" y="2243540"/>
            <a:ext cx="6204061" cy="1502228"/>
            <a:chOff x="914400" y="2209800"/>
            <a:chExt cx="6204061" cy="1502228"/>
          </a:xfrm>
        </p:grpSpPr>
        <p:grpSp>
          <p:nvGrpSpPr>
            <p:cNvPr id="44" name="Group 43"/>
            <p:cNvGrpSpPr/>
            <p:nvPr/>
          </p:nvGrpSpPr>
          <p:grpSpPr>
            <a:xfrm>
              <a:off x="2916578" y="2209800"/>
              <a:ext cx="4201883" cy="1502228"/>
              <a:chOff x="827316" y="2188030"/>
              <a:chExt cx="4201883" cy="150222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827316" y="2188030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5146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144485" y="2340427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>
                <a:off x="2144485" y="2492827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37338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276600" y="2362200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10800000">
                <a:off x="3276600" y="2514600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3"/>
              </p:cNvCxnSpPr>
              <p:nvPr/>
            </p:nvCxnSpPr>
            <p:spPr>
              <a:xfrm>
                <a:off x="4517571" y="2427514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914400" y="2766559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3"/>
              <a:endCxn id="5" idx="1"/>
            </p:cNvCxnSpPr>
            <p:nvPr/>
          </p:nvCxnSpPr>
          <p:spPr>
            <a:xfrm flipV="1">
              <a:off x="2209800" y="2547257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</p:cNvCxnSpPr>
            <p:nvPr/>
          </p:nvCxnSpPr>
          <p:spPr>
            <a:xfrm>
              <a:off x="2209800" y="2967944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925293" y="4511622"/>
            <a:ext cx="7292641" cy="1524001"/>
            <a:chOff x="903507" y="4332512"/>
            <a:chExt cx="7292641" cy="1524001"/>
          </a:xfrm>
        </p:grpSpPr>
        <p:grpSp>
          <p:nvGrpSpPr>
            <p:cNvPr id="45" name="Group 44"/>
            <p:cNvGrpSpPr/>
            <p:nvPr/>
          </p:nvGrpSpPr>
          <p:grpSpPr>
            <a:xfrm>
              <a:off x="2916578" y="4332512"/>
              <a:ext cx="5279570" cy="1524001"/>
              <a:chOff x="827316" y="4310742"/>
              <a:chExt cx="5279570" cy="15240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N+131,070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ounded Rectangle 70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ounded Rectangle 55"/>
            <p:cNvSpPr/>
            <p:nvPr/>
          </p:nvSpPr>
          <p:spPr>
            <a:xfrm>
              <a:off x="903507" y="4932817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67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56" idx="3"/>
            </p:cNvCxnSpPr>
            <p:nvPr/>
          </p:nvCxnSpPr>
          <p:spPr>
            <a:xfrm flipV="1">
              <a:off x="2198907" y="4713515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6" idx="3"/>
            </p:cNvCxnSpPr>
            <p:nvPr/>
          </p:nvCxnSpPr>
          <p:spPr>
            <a:xfrm>
              <a:off x="2198907" y="5134202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936179" y="3962400"/>
            <a:ext cx="1284514" cy="3810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Library Cache Architecture – 11g+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err="1" smtClean="0"/>
              <a:t>Mutex</a:t>
            </a:r>
            <a:r>
              <a:rPr lang="en-US" dirty="0" smtClean="0"/>
              <a:t> on each hash bucket</a:t>
            </a:r>
          </a:p>
          <a:p>
            <a:r>
              <a:rPr lang="en-US" dirty="0" smtClean="0"/>
              <a:t>Less contention for Hash Bucket locks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1841166" y="2153444"/>
            <a:ext cx="4201883" cy="674914"/>
            <a:chOff x="827316" y="2189618"/>
            <a:chExt cx="4201883" cy="674914"/>
          </a:xfrm>
        </p:grpSpPr>
        <p:grpSp>
          <p:nvGrpSpPr>
            <p:cNvPr id="59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41166" y="2957397"/>
            <a:ext cx="2884714" cy="696687"/>
            <a:chOff x="827316" y="2993571"/>
            <a:chExt cx="2884714" cy="696687"/>
          </a:xfrm>
        </p:grpSpPr>
        <p:grpSp>
          <p:nvGrpSpPr>
            <p:cNvPr id="7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31072" y="4368352"/>
            <a:ext cx="5279570" cy="696687"/>
            <a:chOff x="827316" y="4310742"/>
            <a:chExt cx="5279570" cy="696687"/>
          </a:xfrm>
        </p:grpSpPr>
        <p:grpSp>
          <p:nvGrpSpPr>
            <p:cNvPr id="88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831072" y="5217439"/>
            <a:ext cx="2884711" cy="674914"/>
            <a:chOff x="827316" y="5159829"/>
            <a:chExt cx="2884711" cy="674914"/>
          </a:xfrm>
        </p:grpSpPr>
        <p:grpSp>
          <p:nvGrpSpPr>
            <p:cNvPr id="10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41955" y="3848100"/>
            <a:ext cx="1284514" cy="4191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Library Cache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2514600"/>
            <a:ext cx="8239124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SQLHASH – which bucket should it be in?</a:t>
            </a:r>
          </a:p>
          <a:p>
            <a:endParaRPr lang="en-US" dirty="0" smtClean="0"/>
          </a:p>
          <a:p>
            <a:r>
              <a:rPr lang="en-US" dirty="0" err="1" smtClean="0"/>
              <a:t>cursortrace</a:t>
            </a:r>
            <a:r>
              <a:rPr lang="en-US" dirty="0" smtClean="0"/>
              <a:t> level 580 shows internal detail of the parse</a:t>
            </a:r>
          </a:p>
          <a:p>
            <a:endParaRPr lang="en-US" dirty="0" smtClean="0"/>
          </a:p>
          <a:p>
            <a:r>
              <a:rPr lang="en-US" dirty="0" smtClean="0"/>
              <a:t>Disclaimer: I knew the SQLHASH decimal value prior to running the 580 trace.</a:t>
            </a:r>
          </a:p>
          <a:p>
            <a:pPr lvl="1"/>
            <a:r>
              <a:rPr lang="en-US" dirty="0" smtClean="0"/>
              <a:t>Query </a:t>
            </a:r>
            <a:r>
              <a:rPr lang="en-US" dirty="0" err="1" smtClean="0"/>
              <a:t>v$sql</a:t>
            </a:r>
            <a:endParaRPr lang="en-US" dirty="0" smtClean="0"/>
          </a:p>
          <a:p>
            <a:pPr lvl="1"/>
            <a:r>
              <a:rPr lang="en-US" dirty="0" smtClean="0"/>
              <a:t>Use SQL_ID from 10046 trace</a:t>
            </a:r>
            <a:br>
              <a:rPr lang="en-US" dirty="0" smtClean="0"/>
            </a:b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hash_value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v$sql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sql_id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= '2yhyu5brg860s';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295401"/>
            <a:ext cx="8239125" cy="91439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Explanation – </a:t>
            </a:r>
            <a:r>
              <a:rPr lang="en-US" dirty="0" err="1" smtClean="0"/>
              <a:t>cursortrace</a:t>
            </a:r>
            <a:r>
              <a:rPr lang="en-US" dirty="0" smtClean="0"/>
              <a:t> level 580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47625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pPr>
              <a:buNone/>
            </a:pP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'immediate trace name </a:t>
            </a:r>
            <a:r>
              <a:rPr lang="en-US" sz="15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level 580, address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decimal 4008974360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no suitable child found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hash_match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allocated new child slot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=eef41818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=25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Created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Pin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Add new child to parent list pi=0xa5455168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kkssbt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opitca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complete 0xa5454168 0xa2e7e838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remove child from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hash table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about get executed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Checking for already pinned child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unmapped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Closing cursor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096000" y="3581400"/>
            <a:ext cx="2200836" cy="838200"/>
          </a:xfrm>
          <a:prstGeom prst="wedgeRoundRectCallout">
            <a:avLst>
              <a:gd name="adj1" fmla="val -147456"/>
              <a:gd name="adj2" fmla="val 32143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Hard Parse occurs at this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SQLHASH to Hash Bucket –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14097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cursorlevel</a:t>
            </a:r>
            <a:r>
              <a:rPr lang="en-US" sz="15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580 trace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= decimal 4008974360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1" y="3505200"/>
            <a:ext cx="8239124" cy="2209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 (hex) =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6168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decimal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Actually    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   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f    4    1    8    1    8</a:t>
            </a:r>
          </a:p>
          <a:p>
            <a:pPr>
              <a:buNone/>
            </a:pPr>
            <a:endParaRPr lang="en-US" sz="8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eef41818 = 1110 1110 1111 0100 0001 1000 0001 1000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0x0001FFFF = 131071 (total # of hash buckets = 131072)</a:t>
            </a:r>
          </a:p>
        </p:txBody>
      </p:sp>
      <p:sp>
        <p:nvSpPr>
          <p:cNvPr id="6" name="Rectangle 5"/>
          <p:cNvSpPr/>
          <p:nvPr/>
        </p:nvSpPr>
        <p:spPr>
          <a:xfrm>
            <a:off x="4071598" y="4601254"/>
            <a:ext cx="2743200" cy="381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91440" rIns="0" bIns="91440" rtlCol="0" anchor="t" anchorCtr="0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0 0001 1000 0001 1000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5867400" y="2933700"/>
            <a:ext cx="2264849" cy="1143000"/>
          </a:xfrm>
          <a:prstGeom prst="wedgeEllipseCallout">
            <a:avLst>
              <a:gd name="adj1" fmla="val -71355"/>
              <a:gd name="adj2" fmla="val 8581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This part of SQLHASH identifies hash bucket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SQLHASH in Library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Valid SQLHASH added to Library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117"/>
          <p:cNvGrpSpPr/>
          <p:nvPr/>
        </p:nvGrpSpPr>
        <p:grpSpPr>
          <a:xfrm>
            <a:off x="827316" y="1685361"/>
            <a:ext cx="4201883" cy="674914"/>
            <a:chOff x="827316" y="2189618"/>
            <a:chExt cx="4201883" cy="674914"/>
          </a:xfrm>
        </p:grpSpPr>
        <p:grpSp>
          <p:nvGrpSpPr>
            <p:cNvPr id="6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827316" y="2489314"/>
            <a:ext cx="2884714" cy="696687"/>
            <a:chOff x="827316" y="2993571"/>
            <a:chExt cx="2884714" cy="696687"/>
          </a:xfrm>
        </p:grpSpPr>
        <p:grpSp>
          <p:nvGrpSpPr>
            <p:cNvPr id="8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827314" y="4746169"/>
            <a:ext cx="5279570" cy="696687"/>
            <a:chOff x="827316" y="4310742"/>
            <a:chExt cx="5279570" cy="696687"/>
          </a:xfrm>
        </p:grpSpPr>
        <p:grpSp>
          <p:nvGrpSpPr>
            <p:cNvPr id="10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20"/>
          <p:cNvGrpSpPr/>
          <p:nvPr/>
        </p:nvGrpSpPr>
        <p:grpSpPr>
          <a:xfrm>
            <a:off x="827314" y="5595256"/>
            <a:ext cx="2884711" cy="674914"/>
            <a:chOff x="827316" y="5159829"/>
            <a:chExt cx="2884711" cy="674914"/>
          </a:xfrm>
        </p:grpSpPr>
        <p:grpSp>
          <p:nvGrpSpPr>
            <p:cNvPr id="1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6"/>
          <p:cNvGrpSpPr/>
          <p:nvPr/>
        </p:nvGrpSpPr>
        <p:grpSpPr>
          <a:xfrm>
            <a:off x="849086" y="3528900"/>
            <a:ext cx="2884714" cy="696687"/>
            <a:chOff x="827316" y="2993571"/>
            <a:chExt cx="2884714" cy="696687"/>
          </a:xfrm>
        </p:grpSpPr>
        <p:grpSp>
          <p:nvGrpSpPr>
            <p:cNvPr id="1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6168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5867400" y="3833703"/>
            <a:ext cx="2200836" cy="1157736"/>
          </a:xfrm>
          <a:prstGeom prst="wedgeRectCallout">
            <a:avLst>
              <a:gd name="adj1" fmla="val -253575"/>
              <a:gd name="adj2" fmla="val -1868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Hash Bucket 6168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867400" y="4261755"/>
            <a:ext cx="1600200" cy="729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Mutex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0xa92472c0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4547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Hash Bucket Dump + Hash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4;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6168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=0xa92472c0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(309237645312, 74, 0, 6)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Address=0xa78fcce8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Hash=eef41818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Name=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select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FullHashValue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=6c031a95f33a73052f43da2aeef41818 Namespace=SQL AREA(00) Type=CURSOR(00)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ContainerUid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Identifier=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OwnerIdn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=67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Statistics: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ExecutionCount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=3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ActiveLocks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TotalLockCount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TotalPinCount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Counters: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BrokenCount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RevocablePointer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KeepDependency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Version=0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BucketInUse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HandleReferenceCount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Concurrency: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DependencyMutex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=0xa78fcd98(0, 7, 0, 0)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=0xa78fce30(72, 169, 0, 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25676" y="3167743"/>
            <a:ext cx="2742560" cy="28302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eef41818 = 400974360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1467060"/>
            <a:ext cx="8239125" cy="4487426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of Library Cache Buckets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59"/>
            <a:ext cx="8239125" cy="44874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LIBRARY CACHE HASH TABLE: size=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131072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count=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Buckets with more than 20 objects: NONE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Hash Chain Size     Number of Buckets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---------------     -----------------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0                123711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1                  7119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2                   240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 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3                     2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4                     0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. . 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&gt;20                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5181600" y="4114800"/>
            <a:ext cx="609600" cy="838200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Conference Attendees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Thanks for joining this presentation</a:t>
            </a:r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Please type in your location</a:t>
            </a:r>
          </a:p>
          <a:p>
            <a:pPr algn="ctr">
              <a:buNone/>
            </a:pPr>
            <a:r>
              <a:rPr lang="en-US" sz="3600" dirty="0" smtClean="0"/>
              <a:t>so we can see who is joining us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Parse vs. Soft Parse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Hard parse</a:t>
            </a:r>
          </a:p>
          <a:p>
            <a:pPr lvl="1"/>
            <a:r>
              <a:rPr lang="en-US" dirty="0" smtClean="0"/>
              <a:t>Generate SQLHASH and look in Library Cache</a:t>
            </a:r>
          </a:p>
          <a:p>
            <a:pPr lvl="1"/>
            <a:r>
              <a:rPr lang="en-US" dirty="0" smtClean="0"/>
              <a:t>Read dictionary objects in Data Dictionary Cache</a:t>
            </a:r>
          </a:p>
          <a:p>
            <a:pPr lvl="1"/>
            <a:r>
              <a:rPr lang="en-US" dirty="0" smtClean="0"/>
              <a:t>Check permissions on objects</a:t>
            </a:r>
          </a:p>
          <a:p>
            <a:pPr lvl="1"/>
            <a:r>
              <a:rPr lang="en-US" dirty="0" smtClean="0"/>
              <a:t>Calculate optimization plan</a:t>
            </a:r>
          </a:p>
          <a:p>
            <a:pPr lvl="1"/>
            <a:r>
              <a:rPr lang="en-US" dirty="0" smtClean="0"/>
              <a:t>Store SQL in Library Cache (Shared Pool)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Soft Parse</a:t>
            </a:r>
          </a:p>
          <a:p>
            <a:pPr lvl="1"/>
            <a:r>
              <a:rPr lang="en-US" dirty="0" smtClean="0"/>
              <a:t>Uses information already in Library Cache</a:t>
            </a:r>
          </a:p>
          <a:p>
            <a:pPr lvl="1"/>
            <a:r>
              <a:rPr lang="en-US" dirty="0" smtClean="0"/>
              <a:t>Use SQLHASH to locate Library Cache objects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Soft-</a:t>
            </a:r>
            <a:r>
              <a:rPr lang="en-US" dirty="0" err="1" smtClean="0"/>
              <a:t>er</a:t>
            </a:r>
            <a:r>
              <a:rPr lang="en-US" dirty="0" smtClean="0"/>
              <a:t> Parse</a:t>
            </a:r>
          </a:p>
          <a:p>
            <a:pPr lvl="1"/>
            <a:r>
              <a:rPr lang="en-US" dirty="0" smtClean="0"/>
              <a:t>Session cached cursors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Hard Parse vs. Soft Parse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Group 117"/>
          <p:cNvGrpSpPr/>
          <p:nvPr/>
        </p:nvGrpSpPr>
        <p:grpSpPr>
          <a:xfrm>
            <a:off x="827316" y="1685361"/>
            <a:ext cx="4201883" cy="674914"/>
            <a:chOff x="827316" y="2189618"/>
            <a:chExt cx="4201883" cy="674914"/>
          </a:xfrm>
        </p:grpSpPr>
        <p:grpSp>
          <p:nvGrpSpPr>
            <p:cNvPr id="6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827316" y="2489314"/>
            <a:ext cx="2884714" cy="696687"/>
            <a:chOff x="827316" y="2993571"/>
            <a:chExt cx="2884714" cy="696687"/>
          </a:xfrm>
        </p:grpSpPr>
        <p:grpSp>
          <p:nvGrpSpPr>
            <p:cNvPr id="8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827314" y="4746169"/>
            <a:ext cx="5279570" cy="696687"/>
            <a:chOff x="827316" y="4310742"/>
            <a:chExt cx="5279570" cy="696687"/>
          </a:xfrm>
        </p:grpSpPr>
        <p:grpSp>
          <p:nvGrpSpPr>
            <p:cNvPr id="10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20"/>
          <p:cNvGrpSpPr/>
          <p:nvPr/>
        </p:nvGrpSpPr>
        <p:grpSpPr>
          <a:xfrm>
            <a:off x="827314" y="5595256"/>
            <a:ext cx="2884711" cy="674914"/>
            <a:chOff x="827316" y="5159829"/>
            <a:chExt cx="2884711" cy="674914"/>
          </a:xfrm>
        </p:grpSpPr>
        <p:grpSp>
          <p:nvGrpSpPr>
            <p:cNvPr id="1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6"/>
          <p:cNvGrpSpPr/>
          <p:nvPr/>
        </p:nvGrpSpPr>
        <p:grpSpPr>
          <a:xfrm>
            <a:off x="849086" y="3528900"/>
            <a:ext cx="2884714" cy="696687"/>
            <a:chOff x="827316" y="2993571"/>
            <a:chExt cx="2884714" cy="696687"/>
          </a:xfrm>
        </p:grpSpPr>
        <p:grpSp>
          <p:nvGrpSpPr>
            <p:cNvPr id="1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6168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5867400" y="2186100"/>
            <a:ext cx="2200836" cy="2581842"/>
          </a:xfrm>
          <a:prstGeom prst="wedgeRectCallout">
            <a:avLst>
              <a:gd name="adj1" fmla="val -253081"/>
              <a:gd name="adj2" fmla="val 26985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b="1" dirty="0" smtClean="0">
                <a:solidFill>
                  <a:schemeClr val="tx1"/>
                </a:solidFill>
              </a:rPr>
              <a:t>Exclusive Pin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Used for adding items to chain during a hard parse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Shared Pin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Used when reading the chain during a soft parse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Dictionary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Also known as Row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Dictionary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334000"/>
          </a:xfrm>
        </p:spPr>
        <p:txBody>
          <a:bodyPr/>
          <a:lstStyle/>
          <a:p>
            <a:pPr marL="514350" indent="-514350"/>
            <a:r>
              <a:rPr lang="en-US" dirty="0" smtClean="0"/>
              <a:t>Data Dictionary Objects hold metadata information about all objects in the database (tables, indexes, statistics, pl/</a:t>
            </a:r>
            <a:r>
              <a:rPr lang="en-US" dirty="0" err="1" smtClean="0"/>
              <a:t>sql</a:t>
            </a:r>
            <a:r>
              <a:rPr lang="en-US" dirty="0" smtClean="0"/>
              <a:t> objects, and more)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Data Dictionary Cache also has a hash table</a:t>
            </a:r>
          </a:p>
          <a:p>
            <a:pPr marL="914400" lvl="1" indent="-514350"/>
            <a:r>
              <a:rPr lang="en-US" dirty="0" err="1" smtClean="0"/>
              <a:t>Rowcache</a:t>
            </a:r>
            <a:r>
              <a:rPr lang="en-US" dirty="0" smtClean="0"/>
              <a:t> buckets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Dictionary Cache also referred to as Row Cache</a:t>
            </a:r>
          </a:p>
          <a:p>
            <a:pPr marL="914400" lvl="1" indent="-514350"/>
            <a:r>
              <a:rPr lang="en-US" dirty="0" smtClean="0"/>
              <a:t>Information stored in rows (not blocks)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Information used for optimizing SQL statement and </a:t>
            </a:r>
            <a:r>
              <a:rPr lang="en-US" smtClean="0"/>
              <a:t>object permissions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</a:t>
            </a:r>
            <a:r>
              <a:rPr lang="en-US" dirty="0" smtClean="0"/>
              <a:t>$</a:t>
            </a:r>
          </a:p>
          <a:p>
            <a:pPr lvl="1"/>
            <a:r>
              <a:rPr lang="en-US" dirty="0" smtClean="0"/>
              <a:t>owner#, object#, name, create time, etc</a:t>
            </a:r>
          </a:p>
          <a:p>
            <a:endParaRPr lang="en-US" sz="1000" dirty="0" smtClean="0"/>
          </a:p>
          <a:p>
            <a:r>
              <a:rPr lang="en-US" dirty="0" smtClean="0"/>
              <a:t>tab$</a:t>
            </a:r>
          </a:p>
          <a:p>
            <a:pPr lvl="1"/>
            <a:r>
              <a:rPr lang="en-US" dirty="0" err="1" smtClean="0"/>
              <a:t>ts</a:t>
            </a:r>
            <a:r>
              <a:rPr lang="en-US" dirty="0" smtClean="0"/>
              <a:t>#, file#, block#, row count, block count, </a:t>
            </a:r>
            <a:r>
              <a:rPr lang="en-US" dirty="0" err="1" smtClean="0"/>
              <a:t>avg</a:t>
            </a:r>
            <a:r>
              <a:rPr lang="en-US" dirty="0" smtClean="0"/>
              <a:t> row </a:t>
            </a:r>
            <a:r>
              <a:rPr lang="en-US" dirty="0" err="1" smtClean="0"/>
              <a:t>len</a:t>
            </a:r>
            <a:endParaRPr lang="en-US" dirty="0" smtClean="0"/>
          </a:p>
          <a:p>
            <a:endParaRPr lang="en-US" sz="1000" dirty="0" smtClean="0"/>
          </a:p>
          <a:p>
            <a:r>
              <a:rPr lang="en-US" dirty="0" err="1" smtClean="0"/>
              <a:t>ind</a:t>
            </a:r>
            <a:r>
              <a:rPr lang="en-US" dirty="0" smtClean="0"/>
              <a:t>$</a:t>
            </a:r>
          </a:p>
          <a:p>
            <a:pPr lvl="1"/>
            <a:r>
              <a:rPr lang="en-US" dirty="0" err="1" smtClean="0"/>
              <a:t>ts</a:t>
            </a:r>
            <a:r>
              <a:rPr lang="en-US" dirty="0" smtClean="0"/>
              <a:t>#, file#, block#, leaf node count, distinct values</a:t>
            </a:r>
          </a:p>
          <a:p>
            <a:endParaRPr lang="en-US" sz="1000" dirty="0" smtClean="0"/>
          </a:p>
          <a:p>
            <a:r>
              <a:rPr lang="en-US" dirty="0" err="1" smtClean="0"/>
              <a:t>seg</a:t>
            </a:r>
            <a:r>
              <a:rPr lang="en-US" dirty="0" smtClean="0"/>
              <a:t>$</a:t>
            </a:r>
          </a:p>
          <a:p>
            <a:pPr lvl="1"/>
            <a:r>
              <a:rPr lang="en-US" dirty="0" smtClean="0"/>
              <a:t>more info about segments for tables, indexes, etc </a:t>
            </a:r>
          </a:p>
          <a:p>
            <a:endParaRPr lang="en-US" sz="1000" dirty="0" smtClean="0"/>
          </a:p>
          <a:p>
            <a:r>
              <a:rPr lang="en-US" dirty="0" err="1" smtClean="0"/>
              <a:t>objauth</a:t>
            </a:r>
            <a:r>
              <a:rPr lang="en-US" dirty="0" smtClean="0"/>
              <a:t>$</a:t>
            </a:r>
          </a:p>
          <a:p>
            <a:pPr lvl="1"/>
            <a:r>
              <a:rPr lang="en-US" dirty="0" smtClean="0"/>
              <a:t>which </a:t>
            </a:r>
            <a:r>
              <a:rPr lang="en-US" dirty="0" err="1" smtClean="0"/>
              <a:t>privs</a:t>
            </a:r>
            <a:r>
              <a:rPr lang="en-US" dirty="0" smtClean="0"/>
              <a:t> are granted to which user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 – </a:t>
            </a:r>
            <a:r>
              <a:rPr lang="en-US" dirty="0" err="1" smtClean="0"/>
              <a:t>Rowcache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Dictionary (</a:t>
            </a:r>
            <a:r>
              <a:rPr lang="en-US" dirty="0" err="1" smtClean="0"/>
              <a:t>rowcache</a:t>
            </a:r>
            <a:r>
              <a:rPr lang="en-US" dirty="0" smtClean="0"/>
              <a:t>) information from </a:t>
            </a:r>
            <a:r>
              <a:rPr lang="en-US" dirty="0" err="1" smtClean="0"/>
              <a:t>ind</a:t>
            </a:r>
            <a:r>
              <a:rPr lang="en-US" dirty="0" smtClean="0"/>
              <a:t>$</a:t>
            </a:r>
          </a:p>
          <a:p>
            <a:pPr lvl="1"/>
            <a:r>
              <a:rPr lang="en-US" dirty="0" err="1" smtClean="0"/>
              <a:t>Tablespace</a:t>
            </a:r>
            <a:r>
              <a:rPr lang="en-US" dirty="0" smtClean="0"/>
              <a:t> #</a:t>
            </a:r>
          </a:p>
          <a:p>
            <a:pPr lvl="1"/>
            <a:r>
              <a:rPr lang="en-US" dirty="0" smtClean="0"/>
              <a:t>File #</a:t>
            </a:r>
          </a:p>
          <a:p>
            <a:pPr lvl="1"/>
            <a:r>
              <a:rPr lang="en-US" dirty="0" smtClean="0"/>
              <a:t>Starting block 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2" y="3505200"/>
            <a:ext cx="8087446" cy="12192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OBJ#        TS#      FILE#     BLOCK#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16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029200"/>
            <a:ext cx="8087445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A Peek At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Abbreviated Output From 10053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04800" y="2514600"/>
            <a:ext cx="8534400" cy="3472544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***************************************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BASE STATISTICAL INFORMATION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***************************************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 Stats::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Table: TT  Alias: TT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#Rows: 19463  #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Blks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 297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AvgRowLen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 98.00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ChainCnt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 0.00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Index Stats::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Index: TT_IE1  Col#: 2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LVLS: 1  #LB: 83  #DK: 14508  LB/K: 1.00  DB/K: 1.00  CLUF: 7707.00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Index: TT_IE2  Col#: 2 1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LVLS: 1  #LB: 96  #DK: 18124  LB/K: 1.00  DB/K: 1.00  CLUF: 7745.00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Index: TT_PK  Col#: 4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LVLS: 1  #LB: 40  #DK: 19463  LB/K: 1.00  DB/K: 1.00  CLUF: 343.00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8239125" cy="1199940"/>
          </a:xfrm>
        </p:spPr>
        <p:txBody>
          <a:bodyPr/>
          <a:lstStyle/>
          <a:p>
            <a:r>
              <a:rPr lang="en-US" dirty="0" smtClean="0"/>
              <a:t>Dictionary Cache contains object statistics</a:t>
            </a:r>
          </a:p>
          <a:p>
            <a:r>
              <a:rPr lang="en-US" dirty="0" smtClean="0"/>
              <a:t>Object information used for optimizer calculations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Optimizer Cost If Full Table Is Chosen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4286" y="1447800"/>
            <a:ext cx="8077200" cy="3962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Access path analysis for TT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***************************************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SINGLE TABLE ACCESS PATH 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Single Table Cardinality Estimation for TT[TT] 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SPD: Return code in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qosdDSDirSetup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NODIR,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estType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TABLE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Column (#2): 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BktCnt:19463.000000, NDV:14508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Column (#2):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(VARCHAR2)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AvgLen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20 NDV: 14508 Nulls: 0 Density: 0.000069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Histogram: Hybrid  #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Bkts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254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UncompBkts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19463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EndPtVals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254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Table: TT  Alias: TT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Card: Original: 19463.000000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Access Path: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TableScan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Cost: 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82.14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82.14  Degree: 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Cost_io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82.00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Cost_cpu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6397008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82.00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6397008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47800"/>
            <a:ext cx="8239125" cy="371454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Access Path: index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AllEqRange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Index: TT_IE1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15993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ix_sel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0.000069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ix_sel_with_filters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0.000069 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Cost: 2.00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  Degree: 1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Access Path: index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RangeScan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Index: TT_IE2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22264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ix_sel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0.000069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ix_sel_with_filters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0.000069 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Cost: 3.00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3.00  Degree: 1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Best::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AccessPath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IndexRange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Index: TT_IE1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Cost: 2.00  Degree: 1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  Card: 1.33  Bytes: 0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Oracle v7.1 (1994)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smtClean="0"/>
              <a:t>Archery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467060"/>
            <a:ext cx="8239125" cy="394314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***********************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Best so far:  Table#: 0  cost: 2.0003  card: 1.3347  bytes: 37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***********************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Final cost for query block SEL$1 (#0) - All Rows Plan: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Best join order: 1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Cost: 2.0003  Degree: 1  Card: 1.0000  Bytes: 37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2.0003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15993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2.0003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Resp_io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2.0000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Resc_cpu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15993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  <a:endParaRPr lang="en-US" sz="11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Parse is Complete – Now Execute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Finding the Blocks and Rows</a:t>
            </a:r>
            <a:br>
              <a:rPr lang="en-US" dirty="0" smtClean="0"/>
            </a:br>
            <a:r>
              <a:rPr lang="en-US" dirty="0" smtClean="0"/>
              <a:t>To Satisfy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4038600"/>
            <a:ext cx="8087447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With – What is Execution Plan?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2481944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Plan comes from Library Cache (hard or soft parse)</a:t>
            </a:r>
          </a:p>
          <a:p>
            <a:endParaRPr lang="en-US" sz="3500" dirty="0" smtClean="0"/>
          </a:p>
          <a:p>
            <a:r>
              <a:rPr lang="en-US" sz="3500" dirty="0" smtClean="0"/>
              <a:t>Find which index blocks lead to the data block(s)</a:t>
            </a:r>
          </a:p>
          <a:p>
            <a:endParaRPr lang="en-US" sz="3500" dirty="0" smtClean="0"/>
          </a:p>
          <a:p>
            <a:r>
              <a:rPr lang="en-US" sz="3500" dirty="0" smtClean="0"/>
              <a:t>Data row(s) are the goal</a:t>
            </a:r>
          </a:p>
          <a:p>
            <a:endParaRPr lang="en-US" sz="3500" dirty="0" smtClean="0"/>
          </a:p>
          <a:p>
            <a:r>
              <a:rPr lang="en-US" sz="3500" dirty="0" smtClean="0"/>
              <a:t>WHERE OBJECT_NAME = 'DBMS_TRACE_LIB'</a:t>
            </a:r>
          </a:p>
          <a:p>
            <a:endParaRPr lang="en-US" sz="3500" dirty="0" smtClean="0"/>
          </a:p>
          <a:p>
            <a:endParaRPr lang="en-US" sz="3500" dirty="0" smtClean="0"/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Tree – 3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4597" y="1676400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ROOT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87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3352208" y="1940519"/>
            <a:ext cx="456009" cy="1146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31422" y="2742803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3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rot="5400000">
            <a:off x="3923709" y="2512814"/>
            <a:ext cx="456803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2" idx="0"/>
          </p:cNvCxnSpPr>
          <p:nvPr/>
        </p:nvCxnSpPr>
        <p:spPr>
          <a:xfrm rot="16200000" flipH="1">
            <a:off x="4495207" y="1944489"/>
            <a:ext cx="456009" cy="1139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32214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16626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4493420" y="3009503"/>
            <a:ext cx="457200" cy="114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5635626" y="3008709"/>
            <a:ext cx="4572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74420" y="3808015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16200000" flipH="1">
            <a:off x="5064920" y="3579415"/>
            <a:ext cx="4564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43200" y="5104209"/>
            <a:ext cx="838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6" name="Straight Arrow Connector 55"/>
          <p:cNvCxnSpPr>
            <a:stCxn id="20" idx="2"/>
            <a:endCxn id="55" idx="0"/>
          </p:cNvCxnSpPr>
          <p:nvPr/>
        </p:nvCxnSpPr>
        <p:spPr>
          <a:xfrm rot="5400000">
            <a:off x="3313907" y="4266802"/>
            <a:ext cx="685800" cy="989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2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734596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4" name="Straight Arrow Connector 63"/>
          <p:cNvCxnSpPr>
            <a:stCxn id="21" idx="2"/>
            <a:endCxn id="63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1" idx="2"/>
            <a:endCxn id="62" idx="0"/>
          </p:cNvCxnSpPr>
          <p:nvPr/>
        </p:nvCxnSpPr>
        <p:spPr>
          <a:xfrm rot="5400000">
            <a:off x="4724400" y="3695700"/>
            <a:ext cx="534197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895600"/>
            <a:ext cx="8087446" cy="2590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ts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file#, block#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= 20677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order by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#;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OBJ#        TS#      FILE#     BLOCK#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16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Where To Start Index Read?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5" cy="1719944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r>
              <a:rPr lang="en-US" sz="3400" dirty="0" smtClean="0"/>
              <a:t>Index information stored for object 20677 (TT table)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1" y="2558144"/>
            <a:ext cx="8087447" cy="3048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Disk file operations I/O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6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FileOperation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fileno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=34579524318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15635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block#=8531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=34579541744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20836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block#=8563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=34579562801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59507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block#=754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=34579623026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10046 Trace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90600"/>
            <a:ext cx="8087446" cy="1567544"/>
          </a:xfrm>
        </p:spPr>
        <p:txBody>
          <a:bodyPr>
            <a:normAutofit/>
          </a:bodyPr>
          <a:lstStyle/>
          <a:p>
            <a:r>
              <a:rPr lang="en-US" dirty="0" smtClean="0"/>
              <a:t>10046 trace shows </a:t>
            </a:r>
            <a:r>
              <a:rPr lang="en-US" b="1" dirty="0" smtClean="0"/>
              <a:t>Disk file operations I/O</a:t>
            </a:r>
          </a:p>
          <a:p>
            <a:r>
              <a:rPr lang="en-US" dirty="0" smtClean="0"/>
              <a:t>Disk file operations I/O can be used for block dumps</a:t>
            </a:r>
          </a:p>
          <a:p>
            <a:r>
              <a:rPr lang="en-US" dirty="0" smtClean="0"/>
              <a:t>Could indicate Oracle performs a dump to find root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394856"/>
            <a:ext cx="8763000" cy="3352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'immediate trace name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treedump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20679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begin tree dump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branch: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16785747 (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level: 1)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0x1002154 16785748 (-1: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0x1002155 16785749 (0: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0x1002156 16785750 (1: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16785779 (28: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0x100042b 16778283 (81: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end tree dump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TREEDUMP of Object 20679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75656"/>
            <a:ext cx="8643257" cy="121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TREEDUMP simulates the Disk file operations I/O</a:t>
            </a:r>
          </a:p>
          <a:p>
            <a:r>
              <a:rPr lang="en-US" dirty="0" smtClean="0"/>
              <a:t>Object 20679 = Index TT_IE1</a:t>
            </a:r>
          </a:p>
          <a:p>
            <a:r>
              <a:rPr lang="en-US" dirty="0" smtClean="0"/>
              <a:t>Shows location of root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410325" y="2743200"/>
            <a:ext cx="2286000" cy="609600"/>
          </a:xfrm>
          <a:prstGeom prst="wedgeRectCallout">
            <a:avLst>
              <a:gd name="adj1" fmla="val -238452"/>
              <a:gd name="adj2" fmla="val 6071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0x100 = File #4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2153 = Block #8531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Root Block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5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8" name="Straight Arrow Connector 17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7" cy="13708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438400"/>
            <a:ext cx="8239125" cy="3410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8531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row#28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[7326]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16785779=0x100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2173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13; (13):  44 42 4d 53 5f 53 45 53 53 49 4f 4e 5f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TERM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[7309]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16785780=0x100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2174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11; (11):  44 42 4d 53 5f 54 53 44 50 5f 50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TERM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7744" y="4953000"/>
            <a:ext cx="4234543" cy="674914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↓  ↓  ↓  ↓  ↓  ↓  ↓  ↓  ↓  ↓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B  M  S  _  T  S  D  P  _  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858" y="3505200"/>
            <a:ext cx="4911379" cy="674914"/>
          </a:xfrm>
          <a:prstGeom prst="rect">
            <a:avLst/>
          </a:prstGeom>
          <a:solidFill>
            <a:srgbClr val="FFFF99"/>
          </a:solidFill>
          <a:ln w="127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↓  ↓  ↓  ↓  ↓  ↓  ↓  ↓  ↓  ↓  ↓  ↓</a:t>
            </a:r>
          </a:p>
          <a:p>
            <a:r>
              <a:rPr lang="pt-BR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B  M  S  _  S  E  S  S  I  O  N  _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Block 8531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0122"/>
            <a:ext cx="7924800" cy="1181174"/>
          </a:xfrm>
        </p:spPr>
        <p:txBody>
          <a:bodyPr>
            <a:normAutofit/>
          </a:bodyPr>
          <a:lstStyle/>
          <a:p>
            <a:r>
              <a:rPr lang="en-US" dirty="0" smtClean="0"/>
              <a:t>Looking for the Leaf Node containing DBMS_TRACE_LIB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col</a:t>
            </a:r>
            <a:r>
              <a:rPr lang="en-US" dirty="0" smtClean="0"/>
              <a:t>" shows first entry existing in leaf block</a:t>
            </a:r>
            <a:br>
              <a:rPr lang="en-US" dirty="0" smtClean="0"/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091239" y="1880296"/>
            <a:ext cx="2600324" cy="533400"/>
          </a:xfrm>
          <a:prstGeom prst="wedgeRectCallout">
            <a:avLst>
              <a:gd name="adj1" fmla="val -92046"/>
              <a:gd name="adj2" fmla="val 16862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Hex 2173 = 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Deep Dive Into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PARSE the statement</a:t>
            </a:r>
          </a:p>
          <a:p>
            <a:pPr lvl="1"/>
            <a:r>
              <a:rPr lang="en-US" dirty="0" smtClean="0"/>
              <a:t>The steps used to validate, optimize, and store the SQL statement into the Library Cache (Shared Pool)</a:t>
            </a:r>
          </a:p>
          <a:p>
            <a:pPr lvl="1"/>
            <a:r>
              <a:rPr lang="en-US" dirty="0" smtClean="0"/>
              <a:t>Hard Parse vs. Soft Parse</a:t>
            </a:r>
          </a:p>
          <a:p>
            <a:pPr lvl="1"/>
            <a:r>
              <a:rPr lang="en-US" dirty="0" smtClean="0"/>
              <a:t>Data Dictionary Cache</a:t>
            </a:r>
          </a:p>
          <a:p>
            <a:pPr lvl="1"/>
            <a:r>
              <a:rPr lang="en-US" dirty="0" smtClean="0"/>
              <a:t>Optimization – execution plan</a:t>
            </a:r>
          </a:p>
          <a:p>
            <a:pPr lvl="1"/>
            <a:endParaRPr lang="en-US" sz="1000" dirty="0" smtClean="0"/>
          </a:p>
          <a:p>
            <a:r>
              <a:rPr lang="en-US" dirty="0" smtClean="0"/>
              <a:t>EXECUTE the statement</a:t>
            </a:r>
          </a:p>
          <a:p>
            <a:pPr lvl="1"/>
            <a:r>
              <a:rPr lang="en-US" dirty="0" smtClean="0"/>
              <a:t>How Oracle knows exactly which blocks to read from data files</a:t>
            </a:r>
          </a:p>
          <a:p>
            <a:pPr lvl="1"/>
            <a:r>
              <a:rPr lang="en-US" dirty="0" smtClean="0"/>
              <a:t>How Oracle knows where to start reading an index</a:t>
            </a:r>
          </a:p>
          <a:p>
            <a:pPr lvl="1"/>
            <a:r>
              <a:rPr lang="en-US" dirty="0" smtClean="0"/>
              <a:t>How Oracle knows where to find blocks in the Buffer Cache</a:t>
            </a:r>
          </a:p>
          <a:p>
            <a:pPr lvl="1"/>
            <a:r>
              <a:rPr lang="en-US" dirty="0" smtClean="0"/>
              <a:t>How Oracle inserts blocks into the Buffer Cache (SGA)</a:t>
            </a:r>
          </a:p>
          <a:p>
            <a:pPr lvl="1"/>
            <a:r>
              <a:rPr lang="en-US" dirty="0" smtClean="0"/>
              <a:t>What happens if a block in the Buffer Cache was modified?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Leaf Block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6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6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5638800" y="1467060"/>
            <a:ext cx="3057525" cy="913606"/>
          </a:xfrm>
          <a:prstGeom prst="wedgeRectCallout">
            <a:avLst>
              <a:gd name="adj1" fmla="val -43968"/>
              <a:gd name="adj2" fmla="val 153955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First entry: DBMS_SESSION_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File# 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TT_IE1 Index Leaf Node – Block 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576039"/>
            <a:ext cx="8239124" cy="3951514"/>
            <a:chOff x="457201" y="2133600"/>
            <a:chExt cx="8239124" cy="3951514"/>
          </a:xfrm>
        </p:grpSpPr>
        <p:sp>
          <p:nvSpPr>
            <p:cNvPr id="5" name="Rectangle 4"/>
            <p:cNvSpPr/>
            <p:nvPr/>
          </p:nvSpPr>
          <p:spPr>
            <a:xfrm>
              <a:off x="457201" y="2133600"/>
              <a:ext cx="8239124" cy="3951514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alter system dump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datafile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block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8563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endParaRPr lang="en-US" sz="1600" dirty="0" smtClean="0">
                <a:solidFill>
                  <a:schemeClr val="tx1"/>
                </a:solidFill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row#219[2026] flag: -------, lock: 0,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=24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0;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14; (14):  44 42 4d 53 5f 54 52 41 43 45 5f 4c 49 42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6; (6): 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01 00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02 f2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 1e  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&lt;-- ROWID info</a:t>
              </a: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"01 00" =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0000 0001 00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00 0000 is binary. first 10 bits of file#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      0000000100 - or decimal 4 (relative file#)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"02 f2" = 754 (block# in the file)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"00 1e" = 30 (row number in block)</a:t>
              </a: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File/Block/Row = 4/754/30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23028" y="3551796"/>
              <a:ext cx="5399954" cy="58477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44 42 4d 53 5f 54 52 41 43 45 5f 4c 49 42</a:t>
              </a:r>
            </a:p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D  B  M  S  _  T  R  A  C  E  _  L  I 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Block and Row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3006" y="4648200"/>
            <a:ext cx="1143000" cy="76319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754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ROW# 30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3605" y="3694905"/>
            <a:ext cx="534196" cy="1372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Working With The Buffer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Latch – Serialization mechanism used to protect access to a memory structure (hash buckets)</a:t>
            </a:r>
          </a:p>
          <a:p>
            <a:endParaRPr lang="en-US" dirty="0" smtClean="0"/>
          </a:p>
          <a:p>
            <a:r>
              <a:rPr lang="en-US" dirty="0" smtClean="0"/>
              <a:t>Hash Bucket – Location in hash table as starting point of a linked list of items (buffer headers)</a:t>
            </a:r>
          </a:p>
          <a:p>
            <a:endParaRPr lang="en-US" dirty="0" smtClean="0"/>
          </a:p>
          <a:p>
            <a:r>
              <a:rPr lang="en-US" dirty="0" smtClean="0"/>
              <a:t>Buffer Header – Memory address describing content of a data buffer (pointers, flags, state of data buffer)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First time Oracle reads this particular data</a:t>
            </a:r>
          </a:p>
          <a:p>
            <a:endParaRPr lang="en-US" dirty="0" smtClean="0"/>
          </a:p>
          <a:p>
            <a:r>
              <a:rPr lang="en-US" dirty="0" smtClean="0"/>
              <a:t>No data in cache - all data has to be retrieved from disk</a:t>
            </a:r>
          </a:p>
          <a:p>
            <a:r>
              <a:rPr lang="en-US" dirty="0" smtClean="0"/>
              <a:t>Data has to be placed in the Database Buffer Cache area of the SGA (System Global Area)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Second time Oracle reads the same data</a:t>
            </a:r>
          </a:p>
          <a:p>
            <a:endParaRPr lang="en-US" dirty="0" smtClean="0"/>
          </a:p>
          <a:p>
            <a:r>
              <a:rPr lang="en-US" dirty="0" smtClean="0"/>
              <a:t>How does Oracle find the location of the data in the SGA</a:t>
            </a:r>
          </a:p>
          <a:p>
            <a:r>
              <a:rPr lang="en-US" dirty="0" smtClean="0"/>
              <a:t>What happens if the block we are reading is in the middle of an UPDATE?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39125" cy="5105400"/>
          </a:xfrm>
        </p:spPr>
        <p:txBody>
          <a:bodyPr/>
          <a:lstStyle/>
          <a:p>
            <a:r>
              <a:rPr lang="en-US" dirty="0" smtClean="0"/>
              <a:t>Latches, Hash Buckets, Buffer Headers</a:t>
            </a:r>
          </a:p>
          <a:p>
            <a:r>
              <a:rPr lang="en-US" dirty="0" smtClean="0"/>
              <a:t>Buffer headers point to block address in buffer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33058" y="2838450"/>
            <a:ext cx="4082142" cy="13389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6707" y="3537857"/>
            <a:ext cx="2335893" cy="12745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33058" y="2907393"/>
            <a:ext cx="2621642" cy="17734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64" idx="3"/>
            <a:endCxn id="136" idx="1"/>
          </p:cNvCxnSpPr>
          <p:nvPr/>
        </p:nvCxnSpPr>
        <p:spPr>
          <a:xfrm flipV="1">
            <a:off x="4604658" y="5129893"/>
            <a:ext cx="2418442" cy="2367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155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151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149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68" name="Straight Arrow Connector 167"/>
          <p:cNvCxnSpPr>
            <a:stCxn id="50" idx="0"/>
            <a:endCxn id="141" idx="1"/>
          </p:cNvCxnSpPr>
          <p:nvPr/>
        </p:nvCxnSpPr>
        <p:spPr>
          <a:xfrm rot="5400000" flipH="1" flipV="1">
            <a:off x="4244522" y="3292929"/>
            <a:ext cx="700314" cy="31042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60" idx="0"/>
            <a:endCxn id="120" idx="1"/>
          </p:cNvCxnSpPr>
          <p:nvPr/>
        </p:nvCxnSpPr>
        <p:spPr>
          <a:xfrm rot="5400000" flipH="1" flipV="1">
            <a:off x="5025572" y="3197679"/>
            <a:ext cx="700314" cy="329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45" idx="3"/>
            <a:endCxn id="94" idx="1"/>
          </p:cNvCxnSpPr>
          <p:nvPr/>
        </p:nvCxnSpPr>
        <p:spPr>
          <a:xfrm>
            <a:off x="3918858" y="3537857"/>
            <a:ext cx="2520042" cy="45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2536375" y="5195207"/>
            <a:ext cx="2085632" cy="492577"/>
            <a:chOff x="2536375" y="5195207"/>
            <a:chExt cx="2085632" cy="492577"/>
          </a:xfrm>
        </p:grpSpPr>
        <p:grpSp>
          <p:nvGrpSpPr>
            <p:cNvPr id="19" name="Group 48"/>
            <p:cNvGrpSpPr/>
            <p:nvPr/>
          </p:nvGrpSpPr>
          <p:grpSpPr>
            <a:xfrm>
              <a:off x="2547258" y="5195207"/>
              <a:ext cx="685800" cy="342900"/>
              <a:chOff x="2743200" y="3015343"/>
              <a:chExt cx="685800" cy="3429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48"/>
            <p:cNvGrpSpPr/>
            <p:nvPr/>
          </p:nvGrpSpPr>
          <p:grpSpPr>
            <a:xfrm>
              <a:off x="3233058" y="5195207"/>
              <a:ext cx="685800" cy="342900"/>
              <a:chOff x="2743200" y="3015343"/>
              <a:chExt cx="685800" cy="342900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61" name="Straight Arrow Connector 160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48"/>
            <p:cNvGrpSpPr/>
            <p:nvPr/>
          </p:nvGrpSpPr>
          <p:grpSpPr>
            <a:xfrm>
              <a:off x="3918858" y="5195207"/>
              <a:ext cx="685800" cy="342900"/>
              <a:chOff x="2743200" y="3015343"/>
              <a:chExt cx="685800" cy="342900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65" name="Straight Arrow Connector 164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Elbow Connector 181"/>
            <p:cNvCxnSpPr/>
            <p:nvPr/>
          </p:nvCxnSpPr>
          <p:spPr>
            <a:xfrm rot="10800000" flipV="1">
              <a:off x="2536376" y="5436393"/>
              <a:ext cx="2085631" cy="169749"/>
            </a:xfrm>
            <a:prstGeom prst="bentConnector3">
              <a:avLst>
                <a:gd name="adj1" fmla="val -6973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Elbow Connector 187"/>
            <p:cNvCxnSpPr/>
            <p:nvPr/>
          </p:nvCxnSpPr>
          <p:spPr>
            <a:xfrm rot="10800000" flipV="1">
              <a:off x="2536375" y="5303043"/>
              <a:ext cx="2076107" cy="384741"/>
            </a:xfrm>
            <a:prstGeom prst="bentConnector3">
              <a:avLst>
                <a:gd name="adj1" fmla="val -11707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2540907" y="3366407"/>
            <a:ext cx="1392919" cy="487247"/>
            <a:chOff x="2540907" y="3366407"/>
            <a:chExt cx="1392919" cy="487247"/>
          </a:xfrm>
        </p:grpSpPr>
        <p:grpSp>
          <p:nvGrpSpPr>
            <p:cNvPr id="17" name="Group 40"/>
            <p:cNvGrpSpPr/>
            <p:nvPr/>
          </p:nvGrpSpPr>
          <p:grpSpPr>
            <a:xfrm>
              <a:off x="2540907" y="3366407"/>
              <a:ext cx="685800" cy="342900"/>
              <a:chOff x="2743200" y="3015343"/>
              <a:chExt cx="685800" cy="3429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40"/>
            <p:cNvGrpSpPr/>
            <p:nvPr/>
          </p:nvGrpSpPr>
          <p:grpSpPr>
            <a:xfrm>
              <a:off x="3233058" y="3366407"/>
              <a:ext cx="685800" cy="342900"/>
              <a:chOff x="2743200" y="3015343"/>
              <a:chExt cx="685800" cy="3429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57" name="Straight Arrow Connector 156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9" name="Elbow Connector 198"/>
            <p:cNvCxnSpPr/>
            <p:nvPr/>
          </p:nvCxnSpPr>
          <p:spPr>
            <a:xfrm rot="10800000" flipV="1">
              <a:off x="2556786" y="3609975"/>
              <a:ext cx="1367515" cy="162038"/>
            </a:xfrm>
            <a:prstGeom prst="bentConnector3">
              <a:avLst>
                <a:gd name="adj1" fmla="val -10133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Elbow Connector 199"/>
            <p:cNvCxnSpPr/>
            <p:nvPr/>
          </p:nvCxnSpPr>
          <p:spPr>
            <a:xfrm rot="10800000" flipV="1">
              <a:off x="2556785" y="3467099"/>
              <a:ext cx="1377041" cy="386555"/>
            </a:xfrm>
            <a:prstGeom prst="bentConnector3">
              <a:avLst>
                <a:gd name="adj1" fmla="val -14559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2547258" y="2667000"/>
            <a:ext cx="700768" cy="466382"/>
            <a:chOff x="2547258" y="2667000"/>
            <a:chExt cx="700768" cy="466382"/>
          </a:xfrm>
        </p:grpSpPr>
        <p:grpSp>
          <p:nvGrpSpPr>
            <p:cNvPr id="13" name="Group 39"/>
            <p:cNvGrpSpPr/>
            <p:nvPr/>
          </p:nvGrpSpPr>
          <p:grpSpPr>
            <a:xfrm>
              <a:off x="2547258" y="2667000"/>
              <a:ext cx="685800" cy="342900"/>
              <a:chOff x="2743200" y="3015343"/>
              <a:chExt cx="685800" cy="3429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1" name="Elbow Connector 200"/>
            <p:cNvCxnSpPr/>
            <p:nvPr/>
          </p:nvCxnSpPr>
          <p:spPr>
            <a:xfrm rot="10800000" flipV="1">
              <a:off x="2566311" y="2914650"/>
              <a:ext cx="681715" cy="137092"/>
            </a:xfrm>
            <a:prstGeom prst="bentConnector3">
              <a:avLst>
                <a:gd name="adj1" fmla="val -15669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Elbow Connector 201"/>
            <p:cNvCxnSpPr/>
            <p:nvPr/>
          </p:nvCxnSpPr>
          <p:spPr>
            <a:xfrm rot="10800000" flipV="1">
              <a:off x="2566309" y="2762249"/>
              <a:ext cx="681716" cy="371133"/>
            </a:xfrm>
            <a:prstGeom prst="bentConnector3">
              <a:avLst>
                <a:gd name="adj1" fmla="val -28244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2547258" y="4509407"/>
            <a:ext cx="685800" cy="461737"/>
            <a:chOff x="2547258" y="4509407"/>
            <a:chExt cx="685800" cy="461737"/>
          </a:xfrm>
        </p:grpSpPr>
        <p:grpSp>
          <p:nvGrpSpPr>
            <p:cNvPr id="18" name="Group 44"/>
            <p:cNvGrpSpPr/>
            <p:nvPr/>
          </p:nvGrpSpPr>
          <p:grpSpPr>
            <a:xfrm>
              <a:off x="2547258" y="4509407"/>
              <a:ext cx="685800" cy="342900"/>
              <a:chOff x="2743200" y="3015343"/>
              <a:chExt cx="685800" cy="3429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8" name="Elbow Connector 207"/>
            <p:cNvCxnSpPr/>
            <p:nvPr/>
          </p:nvCxnSpPr>
          <p:spPr>
            <a:xfrm rot="10800000" flipV="1">
              <a:off x="2551343" y="4752412"/>
              <a:ext cx="681715" cy="137092"/>
            </a:xfrm>
            <a:prstGeom prst="bentConnector3">
              <a:avLst>
                <a:gd name="adj1" fmla="val -15669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Elbow Connector 208"/>
            <p:cNvCxnSpPr/>
            <p:nvPr/>
          </p:nvCxnSpPr>
          <p:spPr>
            <a:xfrm rot="10800000" flipV="1">
              <a:off x="2551341" y="4600011"/>
              <a:ext cx="681716" cy="371133"/>
            </a:xfrm>
            <a:prstGeom prst="bentConnector3">
              <a:avLst>
                <a:gd name="adj1" fmla="val -28244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39125" cy="1676400"/>
          </a:xfrm>
        </p:spPr>
        <p:txBody>
          <a:bodyPr/>
          <a:lstStyle/>
          <a:p>
            <a:r>
              <a:rPr lang="en-US" dirty="0" smtClean="0"/>
              <a:t>Not a fixed size like Library Cache</a:t>
            </a:r>
          </a:p>
          <a:p>
            <a:r>
              <a:rPr lang="en-US" dirty="0" smtClean="0"/>
              <a:t>Dependent on size of SGA</a:t>
            </a:r>
          </a:p>
          <a:p>
            <a:r>
              <a:rPr lang="en-US" dirty="0" smtClean="0"/>
              <a:t>The number of Hash Buckets, Hash Latches, and # of CR (consistent read) buffers can be seen by hidden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743200"/>
            <a:ext cx="8239125" cy="3562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name,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y.ksppstvl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x.ksppdesc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x$ksppi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x$ksppcv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x.indx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y.indx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in(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                      VALUE 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 -------  -------------------------------------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262144  Number of database block hash buckets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8192  Number of database block hash latches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6  Maximum Number of CR buffers per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262144 / 8192 = 32 (# of hash buckets protected by each latch)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System with 1.2 GB </a:t>
            </a:r>
            <a:r>
              <a:rPr lang="en-US" sz="15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sga_target</a:t>
            </a:r>
            <a:endParaRPr lang="en-US" sz="15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Buffer Header does not exist yet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sz="2200" b="1" dirty="0" smtClean="0"/>
              <a:t>Buffer header not found in CBC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Get new buffer header (from free list - REPL_AUX)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Pin it in exclusive mode (others get "read by other session" wait)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Release the latch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5886"/>
            <a:ext cx="8239125" cy="4314092"/>
          </a:xfrm>
        </p:spPr>
        <p:txBody>
          <a:bodyPr/>
          <a:lstStyle/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Physical I/O to read the buffer into cache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Read the block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Get the latch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75657"/>
            <a:ext cx="8239125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So far we have a new buffer header and we have released the latch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but we still have an exclusive pin on the buffer header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Environment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Oracle Enterprise Edition 12.1.0.1 – 64bit</a:t>
            </a:r>
          </a:p>
          <a:p>
            <a:endParaRPr lang="en-US" dirty="0" smtClean="0"/>
          </a:p>
          <a:p>
            <a:r>
              <a:rPr lang="en-US" dirty="0" err="1" smtClean="0"/>
              <a:t>VirtualBox</a:t>
            </a:r>
            <a:r>
              <a:rPr lang="en-US" dirty="0" smtClean="0"/>
              <a:t> 4.3.20 r96997</a:t>
            </a:r>
          </a:p>
          <a:p>
            <a:pPr lvl="1"/>
            <a:r>
              <a:rPr lang="en-US" dirty="0" smtClean="0"/>
              <a:t>Older version, but been bit by upgrades</a:t>
            </a:r>
          </a:p>
          <a:p>
            <a:endParaRPr lang="en-US" dirty="0" smtClean="0"/>
          </a:p>
          <a:p>
            <a:r>
              <a:rPr lang="en-US" dirty="0" smtClean="0"/>
              <a:t>Oracle Linux Server release 6.5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Hash file# and block# to a hash bucket</a:t>
            </a:r>
          </a:p>
          <a:p>
            <a:r>
              <a:rPr lang="en-US" sz="2000" dirty="0" smtClean="0"/>
              <a:t>File# 4, Block# 754 = HB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HB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635907" y="3287486"/>
            <a:ext cx="3402693" cy="1208314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Walk Cache Buffer Chain (CBC) looking for buffer header (4/754)</a:t>
            </a:r>
          </a:p>
          <a:p>
            <a:r>
              <a:rPr lang="en-US" sz="2000" dirty="0" smtClean="0"/>
              <a:t>Buffer header not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new buffer header (from free list)</a:t>
            </a:r>
          </a:p>
          <a:p>
            <a:r>
              <a:rPr lang="en-US" sz="2000" dirty="0" smtClean="0"/>
              <a:t>Label with data block address and attach to CBC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5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Pin new buffer header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Oval Callout 142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72804"/>
              <a:gd name="adj2" fmla="val 111524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  <a:p>
            <a:r>
              <a:rPr lang="en-US" sz="2000" dirty="0" smtClean="0"/>
              <a:t>Maintain buffer header pin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Physical I/O to read block into buffer cache</a:t>
            </a:r>
          </a:p>
          <a:p>
            <a:r>
              <a:rPr lang="en-US" sz="2000" dirty="0" smtClean="0"/>
              <a:t>Update buffer header with location of block in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Flowchart: Magnetic Disk 142"/>
          <p:cNvSpPr/>
          <p:nvPr/>
        </p:nvSpPr>
        <p:spPr>
          <a:xfrm>
            <a:off x="4394200" y="5380946"/>
            <a:ext cx="1054100" cy="943655"/>
          </a:xfrm>
          <a:prstGeom prst="flowChartMagneticDisk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4" name="Straight Arrow Connector 160"/>
          <p:cNvCxnSpPr>
            <a:stCxn id="143" idx="1"/>
          </p:cNvCxnSpPr>
          <p:nvPr/>
        </p:nvCxnSpPr>
        <p:spPr>
          <a:xfrm rot="5400000" flipH="1" flipV="1">
            <a:off x="4748099" y="3398045"/>
            <a:ext cx="2156053" cy="18097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Read the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again (because we are changing something on the CBC)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exclusive pin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19943"/>
            <a:ext cx="8239125" cy="346165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create_tt_table.sql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as select * from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dba_objects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unique index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tt_pk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tt_ie1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tt_ie2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dbms_stats.gather_table_stats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user, 'TT',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		cascade =&gt; true 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Latch and 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r>
              <a:rPr lang="en-US" dirty="0" smtClean="0"/>
              <a:t>Latches</a:t>
            </a:r>
          </a:p>
          <a:p>
            <a:pPr lvl="1"/>
            <a:r>
              <a:rPr lang="en-US" dirty="0" smtClean="0"/>
              <a:t>View or change the contents of a list such (Cache Buffer Chain)</a:t>
            </a:r>
          </a:p>
          <a:p>
            <a:pPr lvl="1"/>
            <a:r>
              <a:rPr lang="en-US" dirty="0" smtClean="0"/>
              <a:t>Used so we can put/release a "pin" on a buffer header</a:t>
            </a:r>
          </a:p>
          <a:p>
            <a:endParaRPr lang="en-US" dirty="0" smtClean="0"/>
          </a:p>
          <a:p>
            <a:r>
              <a:rPr lang="en-US" dirty="0" smtClean="0"/>
              <a:t>Pins</a:t>
            </a:r>
          </a:p>
          <a:p>
            <a:pPr lvl="1"/>
            <a:r>
              <a:rPr lang="en-US" dirty="0" smtClean="0"/>
              <a:t>Protect or modify the contents of a buffer</a:t>
            </a:r>
          </a:p>
          <a:p>
            <a:pPr lvl="1"/>
            <a:r>
              <a:rPr lang="en-US" dirty="0" smtClean="0"/>
              <a:t>Shared pin is to protect so no other session can modify</a:t>
            </a:r>
          </a:p>
          <a:p>
            <a:pPr lvl="2"/>
            <a:r>
              <a:rPr lang="en-US" dirty="0" smtClean="0"/>
              <a:t>Multiple users can have shared pin</a:t>
            </a:r>
          </a:p>
          <a:p>
            <a:pPr lvl="2"/>
            <a:r>
              <a:rPr lang="en-US" dirty="0" smtClean="0"/>
              <a:t>those who want an exclusive pin will wait (read by other session)</a:t>
            </a:r>
          </a:p>
          <a:p>
            <a:pPr lvl="1"/>
            <a:r>
              <a:rPr lang="en-US" dirty="0" smtClean="0"/>
              <a:t>Exclusive pin is so we can modify the contents of the buffer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x$bh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sz="2000" dirty="0" smtClean="0"/>
              <a:t>x$ tables allow SQL query syntax on internal memory structures</a:t>
            </a:r>
          </a:p>
          <a:p>
            <a:r>
              <a:rPr lang="en-US" sz="2000" dirty="0" err="1" smtClean="0"/>
              <a:t>x$bh</a:t>
            </a:r>
            <a:r>
              <a:rPr lang="en-US" sz="2000" dirty="0" smtClean="0"/>
              <a:t> is for the buffer header structure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NXT_HASH and PRV_HASH the same</a:t>
            </a:r>
          </a:p>
          <a:p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62200"/>
            <a:ext cx="8239125" cy="1905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sz="13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000000009BEC2000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Block Currently Being Updated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When a row is updated</a:t>
            </a:r>
          </a:p>
          <a:p>
            <a:r>
              <a:rPr lang="en-US" dirty="0" smtClean="0"/>
              <a:t>A lock is put on the "row" in the block header (buffer cache)</a:t>
            </a:r>
          </a:p>
          <a:p>
            <a:r>
              <a:rPr lang="en-US" dirty="0" smtClean="0"/>
              <a:t>The ITL (Interested Transaction List) is updated</a:t>
            </a:r>
          </a:p>
          <a:p>
            <a:r>
              <a:rPr lang="en-US" dirty="0" smtClean="0"/>
              <a:t>The buffer header is also marked as "dirty"</a:t>
            </a:r>
          </a:p>
          <a:p>
            <a:r>
              <a:rPr lang="en-US" dirty="0" smtClean="0"/>
              <a:t>Main thing is that we cannot read the block in it's current state because it would not be consistent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Block Clone</a:t>
            </a:r>
          </a:p>
          <a:p>
            <a:r>
              <a:rPr lang="en-US" dirty="0" smtClean="0"/>
              <a:t>Our session has to clone (make a copy of) the block and perform a rollback on the cloned block to a point in time prior to when the update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a new buffer header (from free list - REPL_AUX)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it in exclusive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Copy the block being updated to new location in buffer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cloned buffer header with location of block in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Rollback the cloned block with UNDO information</a:t>
            </a:r>
          </a:p>
          <a:p>
            <a:pPr marL="1314450" lvl="2" indent="-514350">
              <a:buFont typeface="+mj-lt"/>
              <a:buAutoNum type="alphaLcPeriod" startAt="4"/>
            </a:pPr>
            <a:r>
              <a:rPr lang="en-US" dirty="0" smtClean="0"/>
              <a:t>Requires latches &amp; shared pins on undo blocks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for hash bucket protecting the cloned block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the hash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new buffer header</a:t>
            </a:r>
          </a:p>
          <a:p>
            <a:r>
              <a:rPr lang="en-US" sz="2000" dirty="0" smtClean="0"/>
              <a:t>Label it with data block address and attach to CBC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Pin new buffer header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Oval Callout 142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24711"/>
              <a:gd name="adj2" fmla="val 11003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  <a:p>
            <a:r>
              <a:rPr lang="en-US" sz="2000" dirty="0" smtClean="0"/>
              <a:t>Maintain buffer header pin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Copy the block being updated to new location in data cache</a:t>
            </a:r>
          </a:p>
          <a:p>
            <a:r>
              <a:rPr lang="en-US" sz="2000" dirty="0" smtClean="0"/>
              <a:t>Update cloned buffer header with location of new block in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Shape 152"/>
          <p:cNvCxnSpPr>
            <a:stCxn id="87" idx="2"/>
            <a:endCxn id="108" idx="3"/>
          </p:cNvCxnSpPr>
          <p:nvPr/>
        </p:nvCxnSpPr>
        <p:spPr>
          <a:xfrm rot="5400000">
            <a:off x="6115050" y="3415393"/>
            <a:ext cx="793750" cy="73025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30829"/>
            <a:ext cx="8239125" cy="2460171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s4.sql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Rollback the cloned block with UNDO information</a:t>
            </a:r>
          </a:p>
          <a:p>
            <a:pPr lvl="1"/>
            <a:r>
              <a:rPr lang="en-US" sz="1800" dirty="0" smtClean="0"/>
              <a:t>Requires latches &amp; shared pins on undo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ular Callout 142"/>
          <p:cNvSpPr/>
          <p:nvPr/>
        </p:nvSpPr>
        <p:spPr>
          <a:xfrm>
            <a:off x="3987800" y="5519740"/>
            <a:ext cx="3327400" cy="804860"/>
          </a:xfrm>
          <a:prstGeom prst="wedgeRectCallout">
            <a:avLst>
              <a:gd name="adj1" fmla="val 10573"/>
              <a:gd name="adj2" fmla="val -19188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Rollback the cloned block</a:t>
            </a:r>
          </a:p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Creates a "consistent read"</a:t>
            </a:r>
          </a:p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version of the block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Read the cloned block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hash bucket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pin</a:t>
            </a:r>
            <a:endParaRPr lang="en-US" sz="1800" dirty="0" smtClean="0"/>
          </a:p>
          <a:p>
            <a:r>
              <a:rPr lang="en-US" sz="1800" dirty="0" smtClean="0"/>
              <a:t>Release the latch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3352800" y="3224893"/>
            <a:ext cx="1447800" cy="793750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ontent Placeholder 154"/>
          <p:cNvSpPr>
            <a:spLocks noGrp="1"/>
          </p:cNvSpPr>
          <p:nvPr>
            <p:ph idx="1"/>
          </p:nvPr>
        </p:nvSpPr>
        <p:spPr>
          <a:xfrm>
            <a:off x="3722007" y="1175657"/>
            <a:ext cx="2831193" cy="664030"/>
          </a:xfrm>
          <a:prstGeom prst="wedgeRectCallout">
            <a:avLst>
              <a:gd name="adj1" fmla="val -33710"/>
              <a:gd name="adj2" fmla="val 25533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These two block are for</a:t>
            </a:r>
          </a:p>
          <a:p>
            <a:pPr marL="342900" indent="-342900"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same file#/block#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r>
              <a:rPr lang="en-US" dirty="0" smtClean="0"/>
              <a:t>Both blocks will have the same file# and block#</a:t>
            </a:r>
          </a:p>
          <a:p>
            <a:r>
              <a:rPr lang="en-US" dirty="0" smtClean="0"/>
              <a:t>Both exist on the cache buffers chain at the same</a:t>
            </a:r>
          </a:p>
          <a:p>
            <a:r>
              <a:rPr lang="en-US" dirty="0" smtClean="0"/>
              <a:t>Cloned block is called a "CR" buffer (consistent 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95600"/>
            <a:ext cx="8239125" cy="2133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000000009BF957D0      20677 </a:t>
            </a:r>
            <a:r>
              <a:rPr lang="en-US" sz="13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000000009BEC2000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000000009BFF38D0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000000009B55A000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13822"/>
            <a:ext cx="8239125" cy="4172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tracefile_identifier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='s4_580_10046_10053_trace';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580, address 4008974360';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forever, level 1';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forever, level 12';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2147483648, address 1';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Trace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41529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= decimal 4008974360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no suitable child found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hash_match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allocated new child slot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=eef41818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=25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Created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Pin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Add new child to parent list pi=0xa5455168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kkssbt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opitca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complete 0xa5454168 0xa2e7e838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remove child from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hash table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about get executed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Checking for already pinned child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unmapped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Closing cursor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335486" y="3265714"/>
            <a:ext cx="2200836" cy="381000"/>
          </a:xfrm>
          <a:prstGeom prst="wedgeRoundRectCallout">
            <a:avLst>
              <a:gd name="adj1" fmla="val -183068"/>
              <a:gd name="adj2" fmla="val 27207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Hard Parse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335486" y="4180114"/>
            <a:ext cx="2200836" cy="609600"/>
          </a:xfrm>
          <a:prstGeom prst="wedgeRoundRectCallout">
            <a:avLst>
              <a:gd name="adj1" fmla="val -192465"/>
              <a:gd name="adj2" fmla="val 1850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binding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execution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Command 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75656"/>
            <a:ext cx="8839200" cy="5148944"/>
          </a:xfrm>
        </p:spPr>
        <p:txBody>
          <a:bodyPr/>
          <a:lstStyle/>
          <a:p>
            <a:r>
              <a:rPr lang="en-US" dirty="0" err="1" smtClean="0"/>
              <a:t>cursorlevel</a:t>
            </a:r>
            <a:r>
              <a:rPr lang="en-US" dirty="0" smtClean="0"/>
              <a:t> trace 580</a:t>
            </a:r>
          </a:p>
          <a:p>
            <a:pPr lvl="1"/>
            <a:r>
              <a:rPr lang="en-US" dirty="0" smtClean="0"/>
              <a:t>Get SQL_ID from </a:t>
            </a:r>
            <a:r>
              <a:rPr lang="en-US" dirty="0" err="1" smtClean="0"/>
              <a:t>v$sql</a:t>
            </a:r>
            <a:r>
              <a:rPr lang="en-US" dirty="0" smtClean="0"/>
              <a:t> or 10046 trace</a:t>
            </a:r>
          </a:p>
          <a:p>
            <a:pPr lvl="1"/>
            <a:r>
              <a:rPr lang="en-US" dirty="0" smtClean="0"/>
              <a:t>Get </a:t>
            </a:r>
            <a:r>
              <a:rPr lang="en-US" dirty="0" err="1" smtClean="0"/>
              <a:t>hash_value</a:t>
            </a:r>
            <a:r>
              <a:rPr lang="en-US" dirty="0" smtClean="0"/>
              <a:t> from </a:t>
            </a:r>
            <a:r>
              <a:rPr lang="en-US" dirty="0" err="1" smtClean="0"/>
              <a:t>v$sql</a:t>
            </a:r>
            <a:endParaRPr lang="en-US" dirty="0" smtClean="0"/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set events</a:t>
            </a:r>
            <a:br>
              <a:rPr lang="en-US" sz="15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'immediate trace name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level 580, address &lt;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hash_value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&gt;';</a:t>
            </a:r>
          </a:p>
          <a:p>
            <a:endParaRPr lang="en-US" dirty="0" smtClean="0"/>
          </a:p>
          <a:p>
            <a:r>
              <a:rPr lang="en-US" dirty="0" smtClean="0"/>
              <a:t>Library Cache Dumps</a:t>
            </a:r>
          </a:p>
          <a:p>
            <a:pPr lvl="1"/>
            <a:r>
              <a:rPr lang="en-US" dirty="0" smtClean="0"/>
              <a:t>Level 4 = bucket list with header structures and linked lists</a:t>
            </a:r>
          </a:p>
          <a:p>
            <a:pPr lvl="1"/>
            <a:r>
              <a:rPr lang="en-US" dirty="0" smtClean="0"/>
              <a:t>Level 2 = hash chain summary</a:t>
            </a:r>
          </a:p>
          <a:p>
            <a:pPr lvl="1">
              <a:buNone/>
            </a:pP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 lvl="1">
              <a:buNone/>
            </a:pP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4;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</a:t>
            </a:r>
            <a:r>
              <a:rPr lang="en-US" smtClean="0"/>
              <a:t>Command Reference </a:t>
            </a:r>
            <a:r>
              <a:rPr lang="en-US" dirty="0" smtClean="0"/>
              <a:t>–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75656"/>
            <a:ext cx="8686800" cy="5148944"/>
          </a:xfrm>
        </p:spPr>
        <p:txBody>
          <a:bodyPr/>
          <a:lstStyle/>
          <a:p>
            <a:r>
              <a:rPr lang="en-US" dirty="0" smtClean="0"/>
              <a:t>TREEDUMP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session set events</a:t>
            </a:r>
            <a:br>
              <a:rPr lang="en-US" sz="15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'immediate trace name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treedump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level 20679';</a:t>
            </a:r>
          </a:p>
          <a:p>
            <a:endParaRPr lang="en-US" dirty="0" smtClean="0"/>
          </a:p>
          <a:p>
            <a:r>
              <a:rPr lang="en-US" dirty="0" smtClean="0"/>
              <a:t>Dump Data Blocks</a:t>
            </a:r>
          </a:p>
          <a:p>
            <a:pPr lvl="1"/>
            <a:r>
              <a:rPr lang="en-US" dirty="0" smtClean="0"/>
              <a:t>See internal structure of index blocks and data blocks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4 block 8531;</a:t>
            </a:r>
          </a:p>
          <a:p>
            <a:pPr lvl="1"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/>
              <a:t>Multiple Traces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session set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tracefile_identifier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='s4_580_10046_10053_trace';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level 580, address 4008974360';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session set events '10053 trace name context forever, level 1';</a:t>
            </a:r>
          </a:p>
          <a:p>
            <a:pPr lvl="1"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session set events '10046 trace name context forever, level 12';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Oracle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8239125" cy="36174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System Global Area (SGA)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8351" y="1828800"/>
            <a:ext cx="7315200" cy="35814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2286000"/>
            <a:ext cx="3581400" cy="254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9166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Shared Pool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2438400"/>
            <a:ext cx="3276600" cy="11176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Library Cache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(SQL and PL/SQL, object dependencies, privileges, execution plans)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3727450"/>
            <a:ext cx="3276600" cy="9271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Data Dictionary Cache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(Row Cache)</a:t>
            </a:r>
          </a:p>
        </p:txBody>
      </p:sp>
      <p:grpSp>
        <p:nvGrpSpPr>
          <p:cNvPr id="10" name="Group 154"/>
          <p:cNvGrpSpPr/>
          <p:nvPr/>
        </p:nvGrpSpPr>
        <p:grpSpPr>
          <a:xfrm>
            <a:off x="5270500" y="2286000"/>
            <a:ext cx="2336800" cy="2540000"/>
            <a:chOff x="5562600" y="2743200"/>
            <a:chExt cx="2336800" cy="2540000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6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  <a:grpFill/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1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  <a:grpFill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  <a:grpFill/>
                </p:grpSpPr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8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  <a:grpFill/>
                  </p:grpSpPr>
                  <p:grpSp>
                    <p:nvGrpSpPr>
                      <p:cNvPr id="29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  <a:grpFill/>
                    </p:grpSpPr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0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  <a:grpFill/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4" name="Rectangle 33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5" name="Rectangle 34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6" name="Rectangle 35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7" name="Rectangle 36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8" name="Rectangle 37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9" name="Rectangle 38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1" name="Rectangle 40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3" name="Rectangle 42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4" name="Rectangle 43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6" name="Rectangle 45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7" name="Rectangle 46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8" name="Rectangle 47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9" name="Rectangle 48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0" name="Rectangle 49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2" name="Rectangle 51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4" name="Rectangle 53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6" name="Rectangle 5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8" name="Rectangle 5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9" name="Rectangle 58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1" name="Rectangle 60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2" name="Rectangle 61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3" name="Rectangle 62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4" name="Rectangle 63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5" name="Rectangle 64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6" name="Rectangle 65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7" name="Rectangle 66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0" name="Rectangle 6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1" name="Rectangle 7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3" name="Rectangle 7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4" name="Rectangle 7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154" name="TextBox 153"/>
          <p:cNvSpPr txBox="1"/>
          <p:nvPr/>
        </p:nvSpPr>
        <p:spPr>
          <a:xfrm>
            <a:off x="5270500" y="19166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Buffer Cache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39125" cy="2895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Library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Parsing and loading SQLHASH</a:t>
            </a:r>
            <a:br>
              <a:rPr lang="en-US" dirty="0" smtClean="0"/>
            </a:br>
            <a:r>
              <a:rPr lang="en-US" dirty="0" smtClean="0"/>
              <a:t>into the Library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7509</TotalTime>
  <Words>4679</Words>
  <Application>Microsoft Office PowerPoint</Application>
  <PresentationFormat>On-screen Show (4:3)</PresentationFormat>
  <Paragraphs>1162</Paragraphs>
  <Slides>80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1" baseType="lpstr">
      <vt:lpstr>COLLAB_16</vt:lpstr>
      <vt:lpstr>Slide 1</vt:lpstr>
      <vt:lpstr>Virtual Conference Attendees</vt:lpstr>
      <vt:lpstr>Who am I?</vt:lpstr>
      <vt:lpstr>Deep Dive Into A SELECT</vt:lpstr>
      <vt:lpstr>Database Environment Used</vt:lpstr>
      <vt:lpstr>Demo Objects</vt:lpstr>
      <vt:lpstr>Sample Query</vt:lpstr>
      <vt:lpstr>Simplified Oracle Architecture</vt:lpstr>
      <vt:lpstr>Library Cache  Parsing and loading SQLHASH into the Library Cache</vt:lpstr>
      <vt:lpstr>Parsing Process – Library Cache</vt:lpstr>
      <vt:lpstr>Library Cache Hash Table</vt:lpstr>
      <vt:lpstr>Library Cache Architecture - Past</vt:lpstr>
      <vt:lpstr>Library Cache Architecture – 11g+</vt:lpstr>
      <vt:lpstr>Parsing Process – Library Cache Detail</vt:lpstr>
      <vt:lpstr>Dump Explanation – cursortrace level 580</vt:lpstr>
      <vt:lpstr>SQLHASH to Hash Bucket – Details</vt:lpstr>
      <vt:lpstr>SQLHASH in Library Cache</vt:lpstr>
      <vt:lpstr>Hash Bucket Dump + Hash Chains</vt:lpstr>
      <vt:lpstr>Dump of Library Cache Buckets</vt:lpstr>
      <vt:lpstr>Hard Parse vs. Soft Parse</vt:lpstr>
      <vt:lpstr>Hard Parse vs. Soft Parse</vt:lpstr>
      <vt:lpstr>Dictionary Cache  Also known as Row Cache</vt:lpstr>
      <vt:lpstr>Dictionary Cache Introduction</vt:lpstr>
      <vt:lpstr>Data Dictionary Objects</vt:lpstr>
      <vt:lpstr>Data Dictionary – Rowcache Example</vt:lpstr>
      <vt:lpstr>A Peek At Optimization</vt:lpstr>
      <vt:lpstr>Abbreviated Output From 10053 Trace</vt:lpstr>
      <vt:lpstr>Optimizer Cost If Full Table Is Chosen</vt:lpstr>
      <vt:lpstr>Slide 29</vt:lpstr>
      <vt:lpstr>Slide 30</vt:lpstr>
      <vt:lpstr>Parse is Complete – Now Execute  Finding the Blocks and Rows To Satisfy The Query</vt:lpstr>
      <vt:lpstr>Start With – What is Execution Plan?</vt:lpstr>
      <vt:lpstr>Index Tree – 3 Levels</vt:lpstr>
      <vt:lpstr>TT_IE1 Index Tree – 2 Levels</vt:lpstr>
      <vt:lpstr>Where To Start Index Read?</vt:lpstr>
      <vt:lpstr>10046 Trace</vt:lpstr>
      <vt:lpstr>TREEDUMP of Object 20679</vt:lpstr>
      <vt:lpstr>TT_IE1 Index Tree – Root Block Location</vt:lpstr>
      <vt:lpstr>Root Block 8531</vt:lpstr>
      <vt:lpstr>TT_IE1 Index Tree – Leaf Block Location</vt:lpstr>
      <vt:lpstr>TT_IE1 Index Leaf Node – Block 8563</vt:lpstr>
      <vt:lpstr>Data Block and Row Location</vt:lpstr>
      <vt:lpstr>Working With The Buffer Cache</vt:lpstr>
      <vt:lpstr>Buffer Cache Introduction</vt:lpstr>
      <vt:lpstr>Buffer Cache Introduction</vt:lpstr>
      <vt:lpstr>Buffer Cache Design</vt:lpstr>
      <vt:lpstr>Buffer Cache Internals</vt:lpstr>
      <vt:lpstr>Reading Data Into Buffer Cache From Disk</vt:lpstr>
      <vt:lpstr>Reading Data Into Buffer Cache From Disk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Difference Between Latch and Pin</vt:lpstr>
      <vt:lpstr>x$bh </vt:lpstr>
      <vt:lpstr>Reading A Block Currently Being Updated</vt:lpstr>
      <vt:lpstr>Block Cloning Process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 Results</vt:lpstr>
      <vt:lpstr>Learning From Trace</vt:lpstr>
      <vt:lpstr>Multiple Trace Example</vt:lpstr>
      <vt:lpstr>Dump Command Reference</vt:lpstr>
      <vt:lpstr>Dump Command Reference – Cont.</vt:lpstr>
      <vt:lpstr>Slide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395</cp:revision>
  <dcterms:created xsi:type="dcterms:W3CDTF">2015-12-07T17:07:14Z</dcterms:created>
  <dcterms:modified xsi:type="dcterms:W3CDTF">2016-04-12T22:53:20Z</dcterms:modified>
</cp:coreProperties>
</file>